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91" r:id="rId3"/>
    <p:sldId id="257" r:id="rId4"/>
    <p:sldId id="259" r:id="rId5"/>
    <p:sldId id="267" r:id="rId6"/>
    <p:sldId id="288" r:id="rId7"/>
    <p:sldId id="268" r:id="rId8"/>
    <p:sldId id="301" r:id="rId9"/>
    <p:sldId id="295" r:id="rId10"/>
    <p:sldId id="30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516C"/>
    <a:srgbClr val="CF5416"/>
    <a:srgbClr val="FB4F15"/>
    <a:srgbClr val="DDE764"/>
    <a:srgbClr val="F3000D"/>
    <a:srgbClr val="48B7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43" d="100"/>
          <a:sy n="143" d="100"/>
        </p:scale>
        <p:origin x="-1312" y="-3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C5678-EE20-4FA5-88E2-6E0BD67A2E26}" type="datetime1">
              <a:rPr lang="en-US" smtClean="0"/>
              <a:t>21-01-09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51B39-B140-43FE-96DB-472A2B59CE7C}" type="datetime1">
              <a:rPr lang="en-US" smtClean="0"/>
              <a:t>21-01-09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00BB2-27C5-458B-ABCE-839C88CF47CE}" type="datetime1">
              <a:rPr lang="en-US" smtClean="0"/>
              <a:t>21-01-09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D738E-8962-435F-8C43-147B8DD7E819}" type="datetime1">
              <a:rPr lang="en-US" smtClean="0"/>
              <a:t>21-01-09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AEA93-55E7-4DA9-90C2-089A26EEFEC4}" type="datetime1">
              <a:rPr lang="en-US" smtClean="0"/>
              <a:t>21-01-09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F3C7-6809-4F39-BD67-A75817BDDE0A}" type="datetime1">
              <a:rPr lang="en-US" smtClean="0"/>
              <a:t>21-01-09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AEB24-CE78-465C-A726-91D0868FA48F}" type="datetime1">
              <a:rPr lang="en-US" smtClean="0"/>
              <a:t>21-01-09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BAADF0-1749-4E8B-9691-B44A5F8C0895}" type="datetime1">
              <a:rPr lang="en-US" smtClean="0"/>
              <a:t>21-01-09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AF628A-A867-4937-BBE5-207DB6F9C51A}" type="datetime1">
              <a:rPr lang="en-US" smtClean="0"/>
              <a:t>21-01-09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BBB94-68E6-4675-A946-F1C5994EDBD7}" type="datetime1">
              <a:rPr lang="en-US" smtClean="0"/>
              <a:t>21-01-09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B8377-21E3-4835-B75D-4E2847E2750F}" type="datetime1">
              <a:rPr lang="en-US" smtClean="0"/>
              <a:t>21-01-09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CA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0C4986D-6BE9-4264-908F-02DB36FD8D6C}" type="datetime1">
              <a:rPr lang="en-US" smtClean="0"/>
              <a:t>21-01-09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n-US" smtClean="0"/>
              <a:t>Footer Text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A9B540C-44DA-4F69-89C9-7C84606640D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microsoft.com/office/2007/relationships/hdphoto" Target="../media/hdphoto1.wdp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6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4.jpg"/><Relationship Id="rId5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1773871"/>
          </a:xfrm>
        </p:spPr>
        <p:txBody>
          <a:bodyPr/>
          <a:lstStyle/>
          <a:p>
            <a:r>
              <a:rPr lang="en-US" sz="4800" dirty="0" smtClean="0"/>
              <a:t>Zero Waste Paste (ZWP)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Company and Product </a:t>
            </a:r>
            <a:r>
              <a:rPr lang="en-US" sz="2800" dirty="0"/>
              <a:t>O</a:t>
            </a:r>
            <a:r>
              <a:rPr lang="en-US" sz="2800" dirty="0" smtClean="0"/>
              <a:t>verview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4" y="1957073"/>
            <a:ext cx="8547739" cy="4687065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ZWP aims to be a key player in the revolution of the minimal waste market for personal hygiene products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ZWP provides personal beauty/hygiene products with zero packaging (i.e. consumers provide their own container to be refilled time and again)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ZWP’s initial product is an all-natural, refillable deodorant/underarm paste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All purchases must happen in-store across a variety of different locations (i.e. wholefoods/bulk-foods stores, hip cafes, providores etc) </a:t>
            </a:r>
          </a:p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dirty="0" smtClean="0"/>
              <a:t>ZWP has a unique dispensing methodology that is eye-catching and provides an “experience” to the consumer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2902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8923"/>
            <a:ext cx="8229600" cy="907518"/>
          </a:xfrm>
        </p:spPr>
        <p:txBody>
          <a:bodyPr/>
          <a:lstStyle/>
          <a:p>
            <a:r>
              <a:rPr lang="en-US" sz="4800" dirty="0" smtClean="0"/>
              <a:t>Design Deliverables</a:t>
            </a:r>
            <a:endParaRPr lang="en-US" sz="4800" dirty="0"/>
          </a:p>
        </p:txBody>
      </p:sp>
      <p:sp>
        <p:nvSpPr>
          <p:cNvPr id="8" name="TextBox 7"/>
          <p:cNvSpPr txBox="1"/>
          <p:nvPr/>
        </p:nvSpPr>
        <p:spPr>
          <a:xfrm>
            <a:off x="318332" y="1472437"/>
            <a:ext cx="850928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/>
              <a:buChar char="•"/>
            </a:pPr>
            <a:endParaRPr lang="en-US" sz="14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Files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to be provided:</a:t>
            </a:r>
          </a:p>
          <a:p>
            <a:pPr marL="441325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design file (i.e. *.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ai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etc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</a:t>
            </a:r>
          </a:p>
          <a:p>
            <a:pPr marL="441325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high-res image file (i.e. *.jpg, *.bmp 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etc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)</a:t>
            </a:r>
          </a:p>
          <a:p>
            <a:pPr marL="441325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font file (if applicable)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endParaRPr lang="en-US" sz="14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171450" indent="-171450">
              <a:buFont typeface="Arial"/>
              <a:buChar char="•"/>
            </a:pPr>
            <a:endParaRPr lang="en-US" sz="14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8332" y="3546339"/>
            <a:ext cx="3813931" cy="205671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AU" sz="1200" dirty="0" smtClean="0">
                <a:solidFill>
                  <a:schemeClr val="bg1"/>
                </a:solidFill>
                <a:latin typeface="+mj-lt"/>
              </a:rPr>
              <a:t>Black and white is the preferred colour palette</a:t>
            </a:r>
          </a:p>
          <a:p>
            <a:r>
              <a:rPr lang="en-AU" sz="12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AU" sz="1200" dirty="0" smtClean="0">
                <a:solidFill>
                  <a:schemeClr val="bg1"/>
                </a:solidFill>
                <a:latin typeface="+mj-lt"/>
              </a:rPr>
            </a:br>
            <a:r>
              <a:rPr lang="en-AU" sz="1200" dirty="0" smtClean="0">
                <a:solidFill>
                  <a:schemeClr val="bg1"/>
                </a:solidFill>
                <a:latin typeface="+mj-lt"/>
              </a:rPr>
              <a:t>Each deliverable to be provided in: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AU" sz="1100" i="1" dirty="0" smtClean="0">
                <a:solidFill>
                  <a:schemeClr val="bg1"/>
                </a:solidFill>
                <a:latin typeface="+mj-lt"/>
              </a:rPr>
              <a:t>Black text/image on white background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AU" sz="1100" i="1" dirty="0" smtClean="0">
                <a:solidFill>
                  <a:schemeClr val="bg1"/>
                </a:solidFill>
                <a:latin typeface="+mj-lt"/>
              </a:rPr>
              <a:t>Black text/image on transparent background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AU" sz="1100" i="1" dirty="0" smtClean="0">
                <a:solidFill>
                  <a:schemeClr val="bg1"/>
                </a:solidFill>
                <a:latin typeface="+mj-lt"/>
              </a:rPr>
              <a:t>White text/image on black background</a:t>
            </a:r>
          </a:p>
          <a:p>
            <a:pPr marL="171450" indent="-171450"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AU" sz="1100" i="1" dirty="0" smtClean="0">
                <a:solidFill>
                  <a:schemeClr val="bg1"/>
                </a:solidFill>
                <a:latin typeface="+mj-lt"/>
              </a:rPr>
              <a:t>White text/image on transparent background</a:t>
            </a:r>
            <a:endParaRPr lang="en-CA" sz="1100" i="1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35183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8730"/>
            <a:ext cx="8229600" cy="1269866"/>
          </a:xfrm>
        </p:spPr>
        <p:txBody>
          <a:bodyPr/>
          <a:lstStyle/>
          <a:p>
            <a:r>
              <a:rPr lang="en-US" sz="4400" dirty="0" smtClean="0"/>
              <a:t>ZWP </a:t>
            </a:r>
            <a:r>
              <a:rPr lang="en-US" sz="4400" dirty="0" smtClean="0"/>
              <a:t>Range</a:t>
            </a:r>
            <a:endParaRPr lang="en-US" sz="4400" dirty="0"/>
          </a:p>
        </p:txBody>
      </p:sp>
      <p:grpSp>
        <p:nvGrpSpPr>
          <p:cNvPr id="10" name="Group 9"/>
          <p:cNvGrpSpPr/>
          <p:nvPr/>
        </p:nvGrpSpPr>
        <p:grpSpPr>
          <a:xfrm>
            <a:off x="4634159" y="1958258"/>
            <a:ext cx="4052641" cy="1692128"/>
            <a:chOff x="4634159" y="1714920"/>
            <a:chExt cx="4052641" cy="1692128"/>
          </a:xfrm>
        </p:grpSpPr>
        <p:pic>
          <p:nvPicPr>
            <p:cNvPr id="14" name="Picture 13" descr="I like the pastal green for calm or subtle .jp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184" b="13445"/>
            <a:stretch/>
          </p:blipFill>
          <p:spPr>
            <a:xfrm>
              <a:off x="7966572" y="1714920"/>
              <a:ext cx="720228" cy="1692128"/>
            </a:xfrm>
            <a:prstGeom prst="rect">
              <a:avLst/>
            </a:prstGeom>
          </p:spPr>
        </p:pic>
        <p:grpSp>
          <p:nvGrpSpPr>
            <p:cNvPr id="7" name="Group 6"/>
            <p:cNvGrpSpPr/>
            <p:nvPr/>
          </p:nvGrpSpPr>
          <p:grpSpPr>
            <a:xfrm>
              <a:off x="4634159" y="1714920"/>
              <a:ext cx="3331376" cy="923555"/>
              <a:chOff x="4634159" y="1714920"/>
              <a:chExt cx="3331376" cy="923555"/>
            </a:xfrm>
          </p:grpSpPr>
          <p:sp>
            <p:nvSpPr>
              <p:cNvPr id="8" name="TextBox 7"/>
              <p:cNvSpPr txBox="1"/>
              <p:nvPr/>
            </p:nvSpPr>
            <p:spPr>
              <a:xfrm rot="10800000" flipV="1">
                <a:off x="4840056" y="1714920"/>
                <a:ext cx="2947861" cy="369332"/>
              </a:xfrm>
              <a:prstGeom prst="rect">
                <a:avLst/>
              </a:prstGeom>
              <a:solidFill>
                <a:srgbClr val="48B777"/>
              </a:solidFill>
              <a:ln>
                <a:noFill/>
              </a:ln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Calm, like Buddha</a:t>
                </a:r>
                <a:endParaRPr lang="en-US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634159" y="2115255"/>
                <a:ext cx="333137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i="1" dirty="0" smtClean="0">
                    <a:solidFill>
                      <a:schemeClr val="bg1">
                        <a:lumMod val="50000"/>
                      </a:schemeClr>
                    </a:solidFill>
                  </a:rPr>
                  <a:t>“Your energy introduces you before you even speak”</a:t>
                </a: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24020" y="3065096"/>
            <a:ext cx="3737720" cy="1861629"/>
            <a:chOff x="457200" y="2150400"/>
            <a:chExt cx="3737720" cy="1861629"/>
          </a:xfrm>
        </p:grpSpPr>
        <p:sp>
          <p:nvSpPr>
            <p:cNvPr id="4" name="TextBox 3"/>
            <p:cNvSpPr txBox="1"/>
            <p:nvPr/>
          </p:nvSpPr>
          <p:spPr>
            <a:xfrm rot="10800000" flipV="1">
              <a:off x="1424121" y="2607306"/>
              <a:ext cx="2770799" cy="369332"/>
            </a:xfrm>
            <a:prstGeom prst="rect">
              <a:avLst/>
            </a:prstGeom>
            <a:solidFill>
              <a:srgbClr val="14516C"/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Live</a:t>
              </a:r>
              <a:r>
                <a:rPr lang="en-US" dirty="0"/>
                <a:t> </a:t>
              </a:r>
              <a:r>
                <a:rPr lang="en-US" dirty="0" smtClean="0"/>
                <a:t>Wild, </a:t>
              </a:r>
              <a:r>
                <a:rPr lang="en-US" dirty="0" smtClean="0"/>
                <a:t>Live Free</a:t>
              </a:r>
            </a:p>
          </p:txBody>
        </p:sp>
        <p:pic>
          <p:nvPicPr>
            <p:cNvPr id="5" name="Picture 4" descr="I like the deep blue on the left for B H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4074" b="94074" l="8056" r="2824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75" t="12191" r="70961" b="5161"/>
            <a:stretch/>
          </p:blipFill>
          <p:spPr>
            <a:xfrm>
              <a:off x="457200" y="2150400"/>
              <a:ext cx="966921" cy="1861629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676619" y="3055514"/>
              <a:ext cx="24085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‘Wild </a:t>
              </a:r>
              <a:r>
                <a:rPr lang="en-US" sz="1400" b="1" i="1" dirty="0">
                  <a:solidFill>
                    <a:schemeClr val="bg1">
                      <a:lumMod val="50000"/>
                    </a:schemeClr>
                  </a:solidFill>
                </a:rPr>
                <a:t>is </a:t>
              </a:r>
              <a:r>
                <a:rPr lang="en-US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my </a:t>
              </a:r>
              <a:r>
                <a:rPr lang="en-US" sz="1400" b="1" i="1" dirty="0">
                  <a:solidFill>
                    <a:schemeClr val="bg1">
                      <a:lumMod val="50000"/>
                    </a:schemeClr>
                  </a:solidFill>
                </a:rPr>
                <a:t>favorite </a:t>
              </a:r>
              <a:r>
                <a:rPr lang="en-US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color’</a:t>
              </a:r>
              <a:endParaRPr lang="en-US" sz="1200" i="1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marL="84138" indent="-84138">
                <a:buFont typeface="Arial"/>
                <a:buChar char="•"/>
              </a:pPr>
              <a:endParaRPr lang="en-US" sz="1000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886704" y="5040487"/>
            <a:ext cx="4522654" cy="1231543"/>
            <a:chOff x="2639895" y="3018165"/>
            <a:chExt cx="4522654" cy="1231543"/>
          </a:xfrm>
        </p:grpSpPr>
        <p:pic>
          <p:nvPicPr>
            <p:cNvPr id="13" name="Picture 12" descr="i like the metelic. look here.jp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712" t="7346" r="10153" b="11077"/>
            <a:stretch/>
          </p:blipFill>
          <p:spPr>
            <a:xfrm>
              <a:off x="6450956" y="3018165"/>
              <a:ext cx="711593" cy="1231543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 rot="10800000" flipV="1">
              <a:off x="3114932" y="3304395"/>
              <a:ext cx="2947859" cy="538609"/>
            </a:xfrm>
            <a:prstGeom prst="rect">
              <a:avLst/>
            </a:prstGeom>
            <a:solidFill>
              <a:srgbClr val="DDE764"/>
            </a:solidFill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This is ME</a:t>
              </a:r>
            </a:p>
            <a:p>
              <a:pPr algn="ctr"/>
              <a:r>
                <a:rPr lang="en-US" sz="1100" i="1" dirty="0" smtClean="0"/>
                <a:t>‘</a:t>
              </a:r>
              <a:r>
                <a:rPr lang="en-US" sz="1100" i="1" dirty="0" err="1" smtClean="0"/>
                <a:t>BiCarb</a:t>
              </a:r>
              <a:r>
                <a:rPr lang="en-US" sz="1100" i="1" dirty="0" smtClean="0"/>
                <a:t> free, subtle scent</a:t>
              </a:r>
              <a:endParaRPr lang="en-US" sz="1100" i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639895" y="3881097"/>
              <a:ext cx="39975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“Self-confidence is the best outfit </a:t>
              </a:r>
              <a:r>
                <a:rPr lang="mr-IN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–</a:t>
              </a:r>
              <a:r>
                <a:rPr lang="en-US" sz="1400" b="1" i="1" dirty="0" smtClean="0">
                  <a:solidFill>
                    <a:schemeClr val="bg1">
                      <a:lumMod val="50000"/>
                    </a:schemeClr>
                  </a:solidFill>
                </a:rPr>
                <a:t> Rock it!”</a:t>
              </a:r>
              <a:endParaRPr lang="en-US" sz="1400" b="1" i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15758" y="1355015"/>
            <a:ext cx="3670946" cy="100357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+mj-lt"/>
              </a:rPr>
              <a:t>The products shown are not our products, they are just </a:t>
            </a: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acting as </a:t>
            </a:r>
            <a:r>
              <a:rPr lang="en-US" sz="1200" dirty="0">
                <a:solidFill>
                  <a:schemeClr val="bg1"/>
                </a:solidFill>
                <a:latin typeface="+mj-lt"/>
              </a:rPr>
              <a:t>a place holder trying to express the color associated with ZWP’s different </a:t>
            </a: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scents.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15758" y="5268240"/>
            <a:ext cx="3670946" cy="119417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There is no packaging associated with ZWP. </a:t>
            </a: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C</a:t>
            </a: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onsumers re-fill a container of their own and the product is dispensed out of a ‘dispensing gun’ that is labeled with the scent name, quote and colored</a:t>
            </a:r>
            <a:endParaRPr lang="en-US" sz="12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78472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3496"/>
            <a:ext cx="8229600" cy="596699"/>
          </a:xfrm>
        </p:spPr>
        <p:txBody>
          <a:bodyPr/>
          <a:lstStyle/>
          <a:p>
            <a:r>
              <a:rPr lang="en-US" sz="2800" dirty="0" smtClean="0"/>
              <a:t>How we want customers to </a:t>
            </a:r>
            <a:r>
              <a:rPr lang="en-US" sz="2800" dirty="0"/>
              <a:t>f</a:t>
            </a:r>
            <a:r>
              <a:rPr lang="en-US" sz="2800" dirty="0" smtClean="0"/>
              <a:t>eel about our Brand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7606" y="1706767"/>
            <a:ext cx="8846356" cy="4855006"/>
          </a:xfrm>
        </p:spPr>
        <p:txBody>
          <a:bodyPr>
            <a:normAutofit lnSpcReduction="10000"/>
          </a:bodyPr>
          <a:lstStyle/>
          <a:p>
            <a:pPr>
              <a:lnSpc>
                <a:spcPct val="130000"/>
              </a:lnSpc>
            </a:pPr>
            <a:r>
              <a:rPr lang="en-US" dirty="0" smtClean="0"/>
              <a:t>Like </a:t>
            </a:r>
            <a:r>
              <a:rPr lang="en-US" dirty="0" smtClean="0"/>
              <a:t>they </a:t>
            </a:r>
            <a:r>
              <a:rPr lang="en-US" dirty="0" smtClean="0"/>
              <a:t>are taking a stand </a:t>
            </a:r>
            <a:r>
              <a:rPr lang="en-CA" dirty="0"/>
              <a:t>f</a:t>
            </a:r>
            <a:r>
              <a:rPr lang="en-US" dirty="0" smtClean="0"/>
              <a:t>or a healthier environment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That being sustainable is hip, cool and trendy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That they are part </a:t>
            </a:r>
            <a:r>
              <a:rPr lang="en-US" dirty="0"/>
              <a:t>of </a:t>
            </a:r>
            <a:r>
              <a:rPr lang="en-US" dirty="0" smtClean="0"/>
              <a:t>a like-minded community</a:t>
            </a:r>
          </a:p>
          <a:p>
            <a:pPr>
              <a:lnSpc>
                <a:spcPct val="130000"/>
              </a:lnSpc>
            </a:pPr>
            <a:r>
              <a:rPr lang="en-US" b="1" dirty="0"/>
              <a:t>BOLD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Empowered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Committed 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Like they are leaders &amp; trend setters 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Trust in the product</a:t>
            </a:r>
            <a:r>
              <a:rPr lang="en-US" dirty="0"/>
              <a:t> </a:t>
            </a:r>
            <a:r>
              <a:rPr lang="en-US" dirty="0" smtClean="0"/>
              <a:t>&amp; in the brand 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Proud of their conscious consumerism behavior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59849"/>
            <a:ext cx="7772400" cy="9324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Brand</a:t>
            </a:r>
            <a:r>
              <a:rPr lang="en-US" dirty="0" smtClean="0"/>
              <a:t> Personality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036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What we want our image to say: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264" y="1727828"/>
            <a:ext cx="4030919" cy="4625196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/>
              <a:t>We are edgy/trendy</a:t>
            </a:r>
          </a:p>
          <a:p>
            <a:r>
              <a:rPr lang="en-US" sz="2000" dirty="0" smtClean="0"/>
              <a:t>We are trustworthy</a:t>
            </a:r>
          </a:p>
          <a:p>
            <a:r>
              <a:rPr lang="en-US" sz="2000" dirty="0" smtClean="0"/>
              <a:t>We are </a:t>
            </a:r>
            <a:r>
              <a:rPr lang="en-US" sz="2000" b="1" dirty="0" smtClean="0"/>
              <a:t>bold</a:t>
            </a:r>
          </a:p>
          <a:p>
            <a:r>
              <a:rPr lang="en-US" sz="2000" dirty="0" smtClean="0"/>
              <a:t>We are leaders</a:t>
            </a:r>
          </a:p>
          <a:p>
            <a:r>
              <a:rPr lang="en-US" sz="2000" dirty="0" smtClean="0"/>
              <a:t>We create </a:t>
            </a:r>
            <a:r>
              <a:rPr lang="en-US" sz="2000" b="1" dirty="0"/>
              <a:t>c</a:t>
            </a:r>
            <a:r>
              <a:rPr lang="en-US" sz="2000" b="1" dirty="0" smtClean="0"/>
              <a:t>ommunity</a:t>
            </a:r>
          </a:p>
          <a:p>
            <a:r>
              <a:rPr lang="en-US" sz="2000" dirty="0" smtClean="0"/>
              <a:t>We have respect</a:t>
            </a:r>
          </a:p>
          <a:p>
            <a:r>
              <a:rPr lang="en-US" sz="2000" dirty="0" smtClean="0"/>
              <a:t>We </a:t>
            </a:r>
            <a:r>
              <a:rPr lang="en-US" sz="2000" dirty="0"/>
              <a:t>are </a:t>
            </a:r>
            <a:r>
              <a:rPr lang="en-US" sz="2000" dirty="0" smtClean="0"/>
              <a:t>responsible</a:t>
            </a:r>
          </a:p>
          <a:p>
            <a:r>
              <a:rPr lang="en-US" sz="2000" dirty="0"/>
              <a:t>We are </a:t>
            </a:r>
            <a:r>
              <a:rPr lang="en-US" sz="2000" b="1" dirty="0" smtClean="0"/>
              <a:t>empowering </a:t>
            </a:r>
            <a:r>
              <a:rPr lang="en-US" sz="2000" dirty="0" smtClean="0"/>
              <a:t>people</a:t>
            </a:r>
          </a:p>
          <a:p>
            <a:r>
              <a:rPr lang="en-US" sz="2000" dirty="0"/>
              <a:t>We are </a:t>
            </a:r>
            <a:r>
              <a:rPr lang="en-US" sz="2000" dirty="0" smtClean="0"/>
              <a:t>compassionate</a:t>
            </a: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endParaRPr lang="en-US" sz="20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21486" y="1727828"/>
            <a:ext cx="452251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endParaRPr lang="en-US" sz="2000" dirty="0" smtClean="0"/>
          </a:p>
          <a:p>
            <a:r>
              <a:rPr lang="en-US" sz="2000" dirty="0" smtClean="0"/>
              <a:t>This </a:t>
            </a:r>
            <a:r>
              <a:rPr lang="en-US" sz="2000" dirty="0"/>
              <a:t>is </a:t>
            </a:r>
            <a:r>
              <a:rPr lang="en-US" sz="2000" dirty="0" smtClean="0"/>
              <a:t>a fun </a:t>
            </a:r>
            <a:r>
              <a:rPr lang="en-US" sz="2000" dirty="0"/>
              <a:t>&amp; </a:t>
            </a:r>
            <a:r>
              <a:rPr lang="en-US" sz="2000" dirty="0" smtClean="0"/>
              <a:t>exciting brand</a:t>
            </a:r>
            <a:endParaRPr lang="en-US" sz="2000" dirty="0"/>
          </a:p>
          <a:p>
            <a:r>
              <a:rPr lang="en-US" sz="2000" dirty="0" smtClean="0"/>
              <a:t>Healthier people, healthier planet</a:t>
            </a:r>
          </a:p>
          <a:p>
            <a:r>
              <a:rPr lang="en-US" sz="2000" dirty="0" smtClean="0"/>
              <a:t>All </a:t>
            </a:r>
            <a:r>
              <a:rPr lang="en-US" sz="2000" dirty="0"/>
              <a:t>natural </a:t>
            </a:r>
            <a:r>
              <a:rPr lang="en-US" sz="2000" dirty="0" smtClean="0"/>
              <a:t>products</a:t>
            </a:r>
            <a:endParaRPr lang="en-US" sz="2000" dirty="0"/>
          </a:p>
          <a:p>
            <a:r>
              <a:rPr lang="en-US" sz="2000" dirty="0" smtClean="0"/>
              <a:t>Inspiring</a:t>
            </a:r>
          </a:p>
          <a:p>
            <a:r>
              <a:rPr lang="en-US" sz="2000" dirty="0" smtClean="0"/>
              <a:t>Try something new</a:t>
            </a:r>
          </a:p>
          <a:p>
            <a:r>
              <a:rPr lang="en-US" sz="2000" dirty="0" smtClean="0"/>
              <a:t>Feel Alive, be alive!</a:t>
            </a:r>
          </a:p>
          <a:p>
            <a:r>
              <a:rPr lang="en-US" sz="2000" dirty="0" smtClean="0"/>
              <a:t>NO to waste! &amp; NO to BO!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159849"/>
            <a:ext cx="7772400" cy="93245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Brand</a:t>
            </a:r>
            <a:r>
              <a:rPr lang="en-US" dirty="0" smtClean="0"/>
              <a:t> Personality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9020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64102"/>
            <a:ext cx="8229600" cy="1600200"/>
          </a:xfrm>
        </p:spPr>
        <p:txBody>
          <a:bodyPr/>
          <a:lstStyle/>
          <a:p>
            <a:r>
              <a:rPr lang="en-US" sz="4800" dirty="0" smtClean="0"/>
              <a:t>Traits for the ZWP logo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2635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Clean</a:t>
            </a:r>
          </a:p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Simple</a:t>
            </a:r>
          </a:p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The </a:t>
            </a:r>
            <a:r>
              <a:rPr lang="en-US" sz="2000" dirty="0" smtClean="0"/>
              <a:t>name as the logo and maybe just a </a:t>
            </a:r>
            <a:r>
              <a:rPr lang="en-US" sz="2000" dirty="0" smtClean="0"/>
              <a:t>small, clean emblem </a:t>
            </a:r>
            <a:endParaRPr lang="en-US" sz="2000" dirty="0" smtClean="0"/>
          </a:p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Striking </a:t>
            </a:r>
            <a:r>
              <a:rPr lang="en-US" sz="2000" dirty="0" smtClean="0"/>
              <a:t>yet with elegant simplicity </a:t>
            </a:r>
            <a:endParaRPr lang="en-US" sz="2000" dirty="0" smtClean="0"/>
          </a:p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Bold </a:t>
            </a:r>
            <a:r>
              <a:rPr lang="mr-IN" sz="2000" dirty="0" smtClean="0"/>
              <a:t>–</a:t>
            </a:r>
            <a:r>
              <a:rPr lang="en-US" sz="2000" dirty="0" smtClean="0"/>
              <a:t> needs to stand </a:t>
            </a:r>
            <a:r>
              <a:rPr lang="en-US" sz="2000" dirty="0" smtClean="0"/>
              <a:t>out</a:t>
            </a:r>
          </a:p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Unique</a:t>
            </a:r>
          </a:p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Legible</a:t>
            </a:r>
            <a:endParaRPr lang="en-US" sz="2000" dirty="0" smtClean="0"/>
          </a:p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Create a feel of confidence and trust</a:t>
            </a:r>
          </a:p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Professional </a:t>
            </a:r>
            <a:r>
              <a:rPr lang="en-US" sz="2000" dirty="0" smtClean="0"/>
              <a:t>feel</a:t>
            </a:r>
            <a:r>
              <a:rPr lang="en-US" sz="2000" dirty="0"/>
              <a:t> </a:t>
            </a:r>
            <a:r>
              <a:rPr lang="en-US" sz="2000" dirty="0" smtClean="0"/>
              <a:t>- </a:t>
            </a:r>
            <a:r>
              <a:rPr lang="en-US" sz="2000" dirty="0" smtClean="0"/>
              <a:t>not </a:t>
            </a:r>
            <a:r>
              <a:rPr lang="en-US" sz="2000" dirty="0" smtClean="0"/>
              <a:t>too ‘playful’ </a:t>
            </a:r>
            <a:endParaRPr lang="en-US" sz="2000" dirty="0" smtClean="0"/>
          </a:p>
          <a:p>
            <a:pPr>
              <a:lnSpc>
                <a:spcPct val="120000"/>
              </a:lnSpc>
              <a:spcBef>
                <a:spcPts val="1080"/>
              </a:spcBef>
            </a:pPr>
            <a:r>
              <a:rPr lang="en-US" sz="2000" dirty="0" smtClean="0"/>
              <a:t>“</a:t>
            </a:r>
            <a:r>
              <a:rPr lang="en-US" sz="2000" dirty="0" err="1" smtClean="0"/>
              <a:t>Sukin</a:t>
            </a:r>
            <a:r>
              <a:rPr lang="en-US" sz="2000" dirty="0" smtClean="0"/>
              <a:t>’ </a:t>
            </a:r>
            <a:r>
              <a:rPr lang="mr-IN" sz="2000" dirty="0" smtClean="0"/>
              <a:t>–</a:t>
            </a:r>
            <a:r>
              <a:rPr lang="en-US" sz="2000" dirty="0" smtClean="0"/>
              <a:t> I like the emblem built into the </a:t>
            </a:r>
            <a:r>
              <a:rPr lang="en-US" sz="2000" dirty="0" smtClean="0"/>
              <a:t>name</a:t>
            </a:r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ukin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940" y="5518063"/>
            <a:ext cx="1029118" cy="102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51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686" y="-514317"/>
            <a:ext cx="8229600" cy="1600200"/>
          </a:xfrm>
        </p:spPr>
        <p:txBody>
          <a:bodyPr/>
          <a:lstStyle/>
          <a:p>
            <a:r>
              <a:rPr lang="en-US" dirty="0" smtClean="0"/>
              <a:t>Design Concepts</a:t>
            </a:r>
            <a:endParaRPr lang="en-US" dirty="0"/>
          </a:p>
        </p:txBody>
      </p:sp>
      <p:pic>
        <p:nvPicPr>
          <p:cNvPr id="5" name="Picture 4" descr="0 waste past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0" t="34105" r="23633" b="28901"/>
          <a:stretch/>
        </p:blipFill>
        <p:spPr>
          <a:xfrm>
            <a:off x="782553" y="1525343"/>
            <a:ext cx="1658252" cy="1234164"/>
          </a:xfrm>
          <a:prstGeom prst="rect">
            <a:avLst/>
          </a:prstGeom>
        </p:spPr>
      </p:pic>
      <p:pic>
        <p:nvPicPr>
          <p:cNvPr id="8" name="Picture 7" descr="ero Waste Paste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09" b="19524"/>
          <a:stretch/>
        </p:blipFill>
        <p:spPr>
          <a:xfrm>
            <a:off x="4864957" y="1694517"/>
            <a:ext cx="3319127" cy="1791221"/>
          </a:xfrm>
          <a:prstGeom prst="rect">
            <a:avLst/>
          </a:prstGeom>
        </p:spPr>
      </p:pic>
      <p:pic>
        <p:nvPicPr>
          <p:cNvPr id="9" name="Picture 8" descr="Script Blue Restaurant Logo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63" b="24561"/>
          <a:stretch/>
        </p:blipFill>
        <p:spPr>
          <a:xfrm>
            <a:off x="705004" y="3847154"/>
            <a:ext cx="3273138" cy="156376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05004" y="5536865"/>
            <a:ext cx="32731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 do like this but I think it</a:t>
            </a:r>
            <a:r>
              <a:rPr lang="mr-IN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’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 a bit ‘fluffy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’ &amp; 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not hip/edgy enough for the brand image. It needs more kick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or a slightly more bold/strong image. 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0018" y="2771336"/>
            <a:ext cx="25654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 like the use of the numeral “0”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43660" y="3663279"/>
            <a:ext cx="35802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 like that this incorporates the numeral “0” and the word Zero.  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</a:t>
            </a:r>
            <a:r>
              <a:rPr lang="en-CA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feel it has a bit more edge to it than #3</a:t>
            </a:r>
            <a:r>
              <a:rPr lang="en-CA" sz="12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. I like the extended Z.  </a:t>
            </a:r>
            <a:endParaRPr lang="en-CA" sz="12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en-US" sz="12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5619" y="1325185"/>
            <a:ext cx="293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49794" y="1474747"/>
            <a:ext cx="293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0018" y="3662488"/>
            <a:ext cx="293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483476" y="4705868"/>
            <a:ext cx="4234810" cy="163737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AU" sz="1200" dirty="0" smtClean="0">
                <a:solidFill>
                  <a:schemeClr val="bg1"/>
                </a:solidFill>
                <a:latin typeface="+mj-lt"/>
              </a:rPr>
              <a:t>You are welcome to use your creative expertise to develop something different if you see it delivering the </a:t>
            </a:r>
            <a:r>
              <a:rPr lang="en-AU" sz="1200" dirty="0" smtClean="0">
                <a:solidFill>
                  <a:schemeClr val="bg1"/>
                </a:solidFill>
                <a:latin typeface="+mj-lt"/>
              </a:rPr>
              <a:t>‘image/feel’ we are trying to achieve with ZWP</a:t>
            </a:r>
          </a:p>
          <a:p>
            <a:pPr>
              <a:lnSpc>
                <a:spcPct val="80000"/>
              </a:lnSpc>
            </a:pPr>
            <a:endParaRPr lang="en-AU" sz="1200" i="1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80000"/>
              </a:lnSpc>
            </a:pPr>
            <a:r>
              <a:rPr lang="en-AU" sz="1200" i="1" dirty="0" smtClean="0">
                <a:solidFill>
                  <a:schemeClr val="bg1"/>
                </a:solidFill>
                <a:latin typeface="+mj-lt"/>
              </a:rPr>
              <a:t>Or </a:t>
            </a:r>
          </a:p>
          <a:p>
            <a:pPr>
              <a:lnSpc>
                <a:spcPct val="80000"/>
              </a:lnSpc>
            </a:pPr>
            <a:endParaRPr lang="en-AU" sz="1200" i="1" dirty="0">
              <a:solidFill>
                <a:schemeClr val="bg1"/>
              </a:solidFill>
              <a:latin typeface="+mj-lt"/>
            </a:endParaRPr>
          </a:p>
          <a:p>
            <a:pPr>
              <a:lnSpc>
                <a:spcPct val="120000"/>
              </a:lnSpc>
            </a:pPr>
            <a:r>
              <a:rPr lang="en-AU" sz="1200" i="1" dirty="0" smtClean="0">
                <a:solidFill>
                  <a:schemeClr val="bg1"/>
                </a:solidFill>
                <a:latin typeface="+mj-lt"/>
              </a:rPr>
              <a:t>You are welcome to use any of these concepts as a starting point. </a:t>
            </a:r>
            <a:endParaRPr lang="en-CA" sz="1100" i="1" dirty="0" smtClean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8665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19" y="0"/>
            <a:ext cx="9042981" cy="1600200"/>
          </a:xfrm>
        </p:spPr>
        <p:txBody>
          <a:bodyPr/>
          <a:lstStyle/>
          <a:p>
            <a:r>
              <a:rPr lang="en-US" sz="4200" dirty="0" smtClean="0"/>
              <a:t>Examples of Brands with multiple products and the recognition of each</a:t>
            </a:r>
            <a:endParaRPr lang="en-US" sz="4200" dirty="0"/>
          </a:p>
        </p:txBody>
      </p:sp>
      <p:pic>
        <p:nvPicPr>
          <p:cNvPr id="4" name="Picture 3" descr="packaging-design-2013-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039" y="2966445"/>
            <a:ext cx="2092538" cy="1712193"/>
          </a:xfrm>
          <a:prstGeom prst="rect">
            <a:avLst/>
          </a:prstGeom>
        </p:spPr>
      </p:pic>
      <p:pic>
        <p:nvPicPr>
          <p:cNvPr id="5" name="Picture 4" descr="Edinburgh-Tea-Coffee-Tin-Mockup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4129" y="5181656"/>
            <a:ext cx="2065498" cy="1459618"/>
          </a:xfrm>
          <a:prstGeom prst="rect">
            <a:avLst/>
          </a:prstGeom>
        </p:spPr>
      </p:pic>
      <p:pic>
        <p:nvPicPr>
          <p:cNvPr id="6" name="Picture 5" descr="644c5994051ec09823338ed5aa97511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039" y="5310420"/>
            <a:ext cx="2180961" cy="1455792"/>
          </a:xfrm>
          <a:prstGeom prst="rect">
            <a:avLst/>
          </a:prstGeom>
        </p:spPr>
      </p:pic>
      <p:pic>
        <p:nvPicPr>
          <p:cNvPr id="7" name="Picture 6" descr="7540dee0e3edafe0b6dd1def298300c9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409" y="5477421"/>
            <a:ext cx="1718388" cy="12887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07226" y="4205636"/>
            <a:ext cx="33099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39511" y="4011417"/>
            <a:ext cx="4709236" cy="13344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/>
              <a:t>How they do this?</a:t>
            </a:r>
          </a:p>
          <a:p>
            <a:r>
              <a:rPr lang="en-US" sz="1600" dirty="0" smtClean="0"/>
              <a:t>Strong color differentiation</a:t>
            </a:r>
          </a:p>
          <a:p>
            <a:r>
              <a:rPr lang="en-US" sz="1600" dirty="0" smtClean="0"/>
              <a:t>P</a:t>
            </a:r>
            <a:r>
              <a:rPr lang="en-US" sz="1600" dirty="0" smtClean="0"/>
              <a:t>atterns</a:t>
            </a:r>
          </a:p>
          <a:p>
            <a:r>
              <a:rPr lang="en-US" sz="1600" dirty="0" smtClean="0"/>
              <a:t>D</a:t>
            </a:r>
            <a:r>
              <a:rPr lang="en-US" sz="1600" dirty="0" smtClean="0"/>
              <a:t>ifferent emblem for each product</a:t>
            </a:r>
            <a:endParaRPr lang="en-US" sz="1600" dirty="0" smtClean="0"/>
          </a:p>
        </p:txBody>
      </p:sp>
      <p:pic>
        <p:nvPicPr>
          <p:cNvPr id="12" name="Picture 11" descr="ethique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82" y="5536618"/>
            <a:ext cx="2373399" cy="1104656"/>
          </a:xfrm>
          <a:prstGeom prst="rect">
            <a:avLst/>
          </a:prstGeom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339511" y="2145482"/>
            <a:ext cx="5077644" cy="1821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/>
              <a:t>ZWP has 3 deodorant/Under Arm Paste scents. Their name/logos all need to be </a:t>
            </a:r>
            <a:r>
              <a:rPr lang="en-US" sz="1400" dirty="0" err="1" smtClean="0"/>
              <a:t>recognisable</a:t>
            </a:r>
            <a:r>
              <a:rPr lang="en-US" sz="1400" dirty="0" smtClean="0"/>
              <a:t> as ZWP products however have their own identify as a unique scent/product.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1400" dirty="0" smtClean="0"/>
              <a:t>E</a:t>
            </a:r>
            <a:r>
              <a:rPr lang="en-US" sz="1400" dirty="0" smtClean="0"/>
              <a:t>xamples below show brands with their product range and how they are unique yet apart of the brand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1199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724" y="0"/>
            <a:ext cx="8936034" cy="1600200"/>
          </a:xfrm>
        </p:spPr>
        <p:txBody>
          <a:bodyPr/>
          <a:lstStyle/>
          <a:p>
            <a:pPr>
              <a:lnSpc>
                <a:spcPts val="3000"/>
              </a:lnSpc>
            </a:pPr>
            <a:r>
              <a:rPr lang="en-US" sz="3200" dirty="0"/>
              <a:t>I want to replicate a similar feel to these brands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600" dirty="0" smtClean="0"/>
              <a:t>(</a:t>
            </a:r>
            <a:r>
              <a:rPr lang="en-US" sz="1600" dirty="0"/>
              <a:t>a blend of them </a:t>
            </a:r>
            <a:r>
              <a:rPr lang="en-US" sz="1600" dirty="0" smtClean="0"/>
              <a:t>all</a:t>
            </a:r>
            <a:r>
              <a:rPr lang="en-US" sz="1600" dirty="0"/>
              <a:t> </a:t>
            </a:r>
            <a:r>
              <a:rPr lang="en-US" sz="1600" dirty="0" smtClean="0"/>
              <a:t>&amp; </a:t>
            </a:r>
            <a:r>
              <a:rPr lang="en-US" sz="1600" dirty="0" smtClean="0"/>
              <a:t>not </a:t>
            </a:r>
            <a:r>
              <a:rPr lang="en-US" sz="1600" dirty="0"/>
              <a:t>one in particular) 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packaging-design-2013-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67" y="2124717"/>
            <a:ext cx="1483068" cy="121350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21098" y="2430665"/>
            <a:ext cx="58786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The overall feel is </a:t>
            </a:r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fun &amp; funky. </a:t>
            </a:r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I feel like this is an exciting new product. It</a:t>
            </a:r>
            <a:r>
              <a:rPr lang="mr-IN" sz="1400" dirty="0" smtClean="0">
                <a:solidFill>
                  <a:srgbClr val="7F7F7F"/>
                </a:solidFill>
                <a:latin typeface="+mj-lt"/>
              </a:rPr>
              <a:t>’</a:t>
            </a:r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s edgy, hip and out-there</a:t>
            </a:r>
          </a:p>
          <a:p>
            <a:endParaRPr lang="en-US" sz="1200" dirty="0">
              <a:solidFill>
                <a:srgbClr val="7F7F7F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2939" y="1147768"/>
            <a:ext cx="8707892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CA" sz="1200" b="1" dirty="0" smtClean="0">
                <a:solidFill>
                  <a:srgbClr val="7F7F7F"/>
                </a:solidFill>
                <a:latin typeface="+mj-lt"/>
              </a:rPr>
              <a:t>Although I have said the preferred color pallet is black and white for the logo, I will have bold colors that match each product (</a:t>
            </a:r>
            <a:r>
              <a:rPr lang="en-CA" sz="1200" b="1" dirty="0" smtClean="0">
                <a:solidFill>
                  <a:srgbClr val="7F7F7F"/>
                </a:solidFill>
                <a:latin typeface="+mj-lt"/>
              </a:rPr>
              <a:t>i.e. </a:t>
            </a:r>
            <a:r>
              <a:rPr lang="en-CA" sz="1200" b="1" dirty="0" smtClean="0">
                <a:solidFill>
                  <a:srgbClr val="7F7F7F"/>
                </a:solidFill>
                <a:latin typeface="+mj-lt"/>
              </a:rPr>
              <a:t>a color for each </a:t>
            </a:r>
            <a:r>
              <a:rPr lang="en-CA" sz="1200" b="1" dirty="0" smtClean="0">
                <a:solidFill>
                  <a:srgbClr val="7F7F7F"/>
                </a:solidFill>
                <a:latin typeface="+mj-lt"/>
              </a:rPr>
              <a:t>scent). </a:t>
            </a:r>
            <a:endParaRPr lang="en-CA" sz="1200" b="1" dirty="0" smtClean="0">
              <a:solidFill>
                <a:srgbClr val="7F7F7F"/>
              </a:solidFill>
              <a:latin typeface="+mj-lt"/>
            </a:endParaRPr>
          </a:p>
          <a:p>
            <a:pPr marL="171450" indent="-17145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CA" sz="1200" b="1" dirty="0" smtClean="0">
                <a:solidFill>
                  <a:srgbClr val="7F7F7F"/>
                </a:solidFill>
                <a:latin typeface="+mj-lt"/>
              </a:rPr>
              <a:t>Here are some products/brands that give a similar feel to what ZWP will give.</a:t>
            </a:r>
            <a:endParaRPr lang="en-US" sz="1200" b="1" dirty="0" smtClean="0">
              <a:solidFill>
                <a:srgbClr val="7F7F7F"/>
              </a:solidFill>
              <a:latin typeface="+mj-lt"/>
            </a:endParaRPr>
          </a:p>
        </p:txBody>
      </p:sp>
      <p:pic>
        <p:nvPicPr>
          <p:cNvPr id="7" name="Picture 6" descr="644c5994051ec09823338ed5aa97511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5" y="3287581"/>
            <a:ext cx="1479350" cy="987467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904260" y="3490218"/>
            <a:ext cx="57954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These are ‘nice’ </a:t>
            </a:r>
            <a:r>
              <a:rPr lang="mr-IN" sz="1400" dirty="0" smtClean="0">
                <a:solidFill>
                  <a:srgbClr val="7F7F7F"/>
                </a:solidFill>
                <a:latin typeface="+mj-lt"/>
              </a:rPr>
              <a:t>–</a:t>
            </a:r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 but ‘nice’ isn’t </a:t>
            </a:r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exactly what </a:t>
            </a:r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we are going for. We want to stand out more, be more bold in our image, turn more heads</a:t>
            </a:r>
          </a:p>
        </p:txBody>
      </p:sp>
      <p:pic>
        <p:nvPicPr>
          <p:cNvPr id="13" name="Picture 12" descr="Art-Trendy-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67" y="4523673"/>
            <a:ext cx="1479350" cy="113416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904260" y="4845566"/>
            <a:ext cx="57954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7F7F7F"/>
                </a:solidFill>
                <a:latin typeface="+mj-lt"/>
              </a:rPr>
              <a:t>This feels new age, trendy, hip and fun </a:t>
            </a:r>
            <a:r>
              <a:rPr lang="mr-IN" sz="1400" dirty="0">
                <a:solidFill>
                  <a:srgbClr val="7F7F7F"/>
                </a:solidFill>
                <a:latin typeface="+mj-lt"/>
              </a:rPr>
              <a:t>–</a:t>
            </a:r>
            <a:r>
              <a:rPr lang="en-US" sz="1400" dirty="0">
                <a:solidFill>
                  <a:srgbClr val="7F7F7F"/>
                </a:solidFill>
                <a:latin typeface="+mj-lt"/>
              </a:rPr>
              <a:t> </a:t>
            </a:r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more like what </a:t>
            </a:r>
            <a:r>
              <a:rPr lang="en-US" sz="1400" dirty="0">
                <a:solidFill>
                  <a:srgbClr val="7F7F7F"/>
                </a:solidFill>
                <a:latin typeface="+mj-lt"/>
              </a:rPr>
              <a:t>we are looking for with </a:t>
            </a:r>
            <a:r>
              <a:rPr lang="en-US" sz="1400" dirty="0" smtClean="0">
                <a:solidFill>
                  <a:srgbClr val="7F7F7F"/>
                </a:solidFill>
                <a:latin typeface="+mj-lt"/>
              </a:rPr>
              <a:t>ZWP</a:t>
            </a:r>
            <a:endParaRPr lang="en-US" sz="1400" dirty="0">
              <a:solidFill>
                <a:srgbClr val="7F7F7F"/>
              </a:solidFill>
              <a:latin typeface="+mj-lt"/>
            </a:endParaRPr>
          </a:p>
        </p:txBody>
      </p:sp>
      <p:pic>
        <p:nvPicPr>
          <p:cNvPr id="15" name="Picture 14" descr="Everyday Essenc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4" y="5904283"/>
            <a:ext cx="3210657" cy="80747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06446" y="6054173"/>
            <a:ext cx="5834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 smtClean="0">
                <a:solidFill>
                  <a:srgbClr val="7F7F7F"/>
                </a:solidFill>
                <a:latin typeface="+mj-lt"/>
              </a:rPr>
              <a:t>I like the logo on the black background </a:t>
            </a:r>
            <a:r>
              <a:rPr lang="mr-IN" sz="1400" dirty="0" smtClean="0">
                <a:solidFill>
                  <a:srgbClr val="7F7F7F"/>
                </a:solidFill>
                <a:latin typeface="+mj-lt"/>
              </a:rPr>
              <a:t>–</a:t>
            </a:r>
            <a:r>
              <a:rPr lang="en-CA" sz="1400" dirty="0" smtClean="0">
                <a:solidFill>
                  <a:srgbClr val="7F7F7F"/>
                </a:solidFill>
                <a:latin typeface="+mj-lt"/>
              </a:rPr>
              <a:t> it pops, feels bold, and grabs attention </a:t>
            </a:r>
            <a:r>
              <a:rPr lang="mr-IN" sz="1400" dirty="0" smtClean="0">
                <a:solidFill>
                  <a:srgbClr val="7F7F7F"/>
                </a:solidFill>
                <a:latin typeface="+mj-lt"/>
              </a:rPr>
              <a:t>–</a:t>
            </a:r>
            <a:r>
              <a:rPr lang="en-CA" sz="1400" dirty="0" smtClean="0">
                <a:solidFill>
                  <a:srgbClr val="7F7F7F"/>
                </a:solidFill>
                <a:latin typeface="+mj-lt"/>
              </a:rPr>
              <a:t> that</a:t>
            </a:r>
            <a:r>
              <a:rPr lang="mr-IN" sz="1400" dirty="0" smtClean="0">
                <a:solidFill>
                  <a:srgbClr val="7F7F7F"/>
                </a:solidFill>
                <a:latin typeface="+mj-lt"/>
              </a:rPr>
              <a:t>’</a:t>
            </a:r>
            <a:r>
              <a:rPr lang="en-CA" sz="1400" dirty="0" smtClean="0">
                <a:solidFill>
                  <a:srgbClr val="7F7F7F"/>
                </a:solidFill>
                <a:latin typeface="+mj-lt"/>
              </a:rPr>
              <a:t>s what we are looking to do with ZWP</a:t>
            </a:r>
            <a:endParaRPr lang="en-US" sz="1400" dirty="0">
              <a:solidFill>
                <a:srgbClr val="7F7F7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67299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8923"/>
            <a:ext cx="8229600" cy="907518"/>
          </a:xfrm>
        </p:spPr>
        <p:txBody>
          <a:bodyPr/>
          <a:lstStyle/>
          <a:p>
            <a:r>
              <a:rPr lang="en-US" sz="4800" dirty="0" smtClean="0"/>
              <a:t>Design Deliverables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641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spcBef>
                <a:spcPts val="1200"/>
              </a:spcBef>
              <a:buFont typeface="+mj-lt"/>
              <a:buAutoNum type="arabicPeriod"/>
            </a:pPr>
            <a:r>
              <a:rPr lang="en-US" dirty="0" smtClean="0"/>
              <a:t>A logo for Zero Waste Paste </a:t>
            </a:r>
          </a:p>
          <a:p>
            <a:pPr marL="452438" indent="0">
              <a:buNone/>
            </a:pPr>
            <a:r>
              <a:rPr lang="en-US" sz="1800" dirty="0" smtClean="0"/>
              <a:t>(incorporating the numeral “0” or the word “Zero” or both)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 startAt="2"/>
            </a:pPr>
            <a:r>
              <a:rPr lang="en-US" dirty="0" smtClean="0"/>
              <a:t>A logo/emblem for Zero Waste Paste </a:t>
            </a:r>
          </a:p>
          <a:p>
            <a:pPr marL="452438" indent="0">
              <a:buNone/>
            </a:pPr>
            <a:r>
              <a:rPr lang="en-US" sz="1800" dirty="0" smtClean="0"/>
              <a:t>(no words)  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 startAt="3"/>
            </a:pPr>
            <a:r>
              <a:rPr lang="en-US" sz="2500" dirty="0"/>
              <a:t>#1 &amp; #2 combined in some manner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 startAt="3"/>
            </a:pPr>
            <a:r>
              <a:rPr lang="en-US" dirty="0" smtClean="0"/>
              <a:t>The logo as per #1 but including “Underarm” </a:t>
            </a:r>
          </a:p>
          <a:p>
            <a:pPr marL="452438" indent="0">
              <a:buNone/>
            </a:pPr>
            <a:r>
              <a:rPr lang="en-US" sz="1700" dirty="0" smtClean="0"/>
              <a:t>(such that it reads “Zero Waste Underarm Paste”)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 startAt="5"/>
            </a:pPr>
            <a:r>
              <a:rPr lang="en-US" sz="2600" dirty="0" smtClean="0"/>
              <a:t>Individual product name, product quote and the Zero Waste Paste logo/emblem</a:t>
            </a:r>
          </a:p>
          <a:p>
            <a:pPr marL="722313" indent="-1714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300" dirty="0" smtClean="0">
                <a:solidFill>
                  <a:schemeClr val="bg1">
                    <a:lumMod val="50000"/>
                  </a:schemeClr>
                </a:solidFill>
              </a:rPr>
              <a:t>Keep </a:t>
            </a:r>
            <a:r>
              <a:rPr lang="en-US" sz="1300" dirty="0">
                <a:solidFill>
                  <a:schemeClr val="bg1">
                    <a:lumMod val="50000"/>
                  </a:schemeClr>
                </a:solidFill>
              </a:rPr>
              <a:t>the scent name font in theme with the overall logo of ZWP</a:t>
            </a:r>
          </a:p>
          <a:p>
            <a:pPr marL="722313" indent="-1714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300" dirty="0">
                <a:solidFill>
                  <a:schemeClr val="bg1">
                    <a:lumMod val="50000"/>
                  </a:schemeClr>
                </a:solidFill>
              </a:rPr>
              <a:t>These three labels will include the ZWP emblem, the scent name and associated quote</a:t>
            </a:r>
          </a:p>
          <a:p>
            <a:pPr marL="722313" indent="-1714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300" dirty="0">
                <a:solidFill>
                  <a:schemeClr val="bg1">
                    <a:lumMod val="50000"/>
                  </a:schemeClr>
                </a:solidFill>
              </a:rPr>
              <a:t>Each in Rectangular format </a:t>
            </a:r>
          </a:p>
          <a:p>
            <a:pPr marL="457200" indent="-457200">
              <a:spcBef>
                <a:spcPts val="1800"/>
              </a:spcBef>
              <a:buFont typeface="+mj-lt"/>
              <a:buAutoNum type="arabicPeriod" startAt="5"/>
            </a:pPr>
            <a:endParaRPr lang="en-US" b="1" dirty="0" smtClean="0"/>
          </a:p>
          <a:p>
            <a:pPr marL="457200" indent="-457200">
              <a:spcBef>
                <a:spcPts val="1800"/>
              </a:spcBef>
              <a:buFont typeface="+mj-lt"/>
              <a:buAutoNum type="arabicPeriod" startAt="5"/>
            </a:pPr>
            <a:endParaRPr lang="en-US" b="1" dirty="0"/>
          </a:p>
          <a:p>
            <a:pPr marL="457200" indent="-457200">
              <a:spcBef>
                <a:spcPts val="1800"/>
              </a:spcBef>
              <a:buFont typeface="+mj-lt"/>
              <a:buAutoNum type="arabicPeriod" startAt="5"/>
            </a:pPr>
            <a:endParaRPr lang="en-US" dirty="0" smtClean="0"/>
          </a:p>
          <a:p>
            <a:pPr marL="457200" indent="-457200">
              <a:spcBef>
                <a:spcPts val="1800"/>
              </a:spcBef>
              <a:buFont typeface="+mj-lt"/>
              <a:buAutoNum type="arabicPeriod" startAt="5"/>
            </a:pPr>
            <a:endParaRPr lang="en-US" dirty="0" smtClean="0"/>
          </a:p>
          <a:p>
            <a:pPr marL="452438" indent="0">
              <a:buNone/>
            </a:pPr>
            <a:endParaRPr lang="en-US" sz="17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969829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10256</TotalTime>
  <Words>970</Words>
  <Application>Microsoft Macintosh PowerPoint</Application>
  <PresentationFormat>On-screen Show (4:3)</PresentationFormat>
  <Paragraphs>118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Executive</vt:lpstr>
      <vt:lpstr>Zero Waste Paste (ZWP) Company and Product Overview</vt:lpstr>
      <vt:lpstr>ZWP Range</vt:lpstr>
      <vt:lpstr>How we want customers to feel about our Brand</vt:lpstr>
      <vt:lpstr>What we want our image to say:</vt:lpstr>
      <vt:lpstr>Traits for the ZWP logo</vt:lpstr>
      <vt:lpstr>Design Concepts</vt:lpstr>
      <vt:lpstr>Examples of Brands with multiple products and the recognition of each</vt:lpstr>
      <vt:lpstr>I want to replicate a similar feel to these brands  (a blend of them all &amp; not one in particular)  </vt:lpstr>
      <vt:lpstr>Design Deliverables</vt:lpstr>
      <vt:lpstr>Design Deliverables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Brand Personality</dc:title>
  <dc:creator>User</dc:creator>
  <cp:lastModifiedBy>User</cp:lastModifiedBy>
  <cp:revision>143</cp:revision>
  <dcterms:created xsi:type="dcterms:W3CDTF">2020-07-28T23:40:13Z</dcterms:created>
  <dcterms:modified xsi:type="dcterms:W3CDTF">2021-01-09T22:43:57Z</dcterms:modified>
</cp:coreProperties>
</file>